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F8B72-8055-48AA-8B4F-CAE6B9E347B4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552E-98D3-4801-854B-0564065484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54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5552E-98D3-4801-854B-0564065484F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48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7958-5E64-4CB8-9504-BB108E903709}" type="datetimeFigureOut">
              <a:rPr lang="pl-PL" smtClean="0"/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1E9F-C0AE-48B0-9990-2B87F37DA69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0199"/>
          </a:xfrm>
        </p:spPr>
        <p:txBody>
          <a:bodyPr/>
          <a:lstStyle/>
          <a:p>
            <a:r>
              <a:rPr lang="pl-PL" dirty="0" smtClean="0"/>
              <a:t>Pod wpływem książki…..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936104"/>
          </a:xfrm>
        </p:spPr>
        <p:txBody>
          <a:bodyPr/>
          <a:lstStyle/>
          <a:p>
            <a:r>
              <a:rPr lang="pl-PL" dirty="0" smtClean="0"/>
              <a:t>czyli jak czytanie rozwija , uczy i bawi</a:t>
            </a:r>
            <a:endParaRPr lang="pl-PL" dirty="0"/>
          </a:p>
        </p:txBody>
      </p:sp>
      <p:pic>
        <p:nvPicPr>
          <p:cNvPr id="1026" name="Picture 2" descr="C:\Users\nauczyciel\Desktop\dlaczego-warto-czytac-ksiazk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789040"/>
            <a:ext cx="4978400" cy="217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łowa ramki 3"/>
          <p:cNvSpPr/>
          <p:nvPr/>
        </p:nvSpPr>
        <p:spPr>
          <a:xfrm>
            <a:off x="755576" y="620688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u="sng" dirty="0" smtClean="0"/>
              <a:t>Czytanie wpływa na rozwój społeczny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pl-PL" sz="3000" dirty="0" smtClean="0"/>
              <a:t>Osoby czytające, zwłaszcza fikcję literacką, są bardziej empatyczne, lepiej rozumieją ludzi.</a:t>
            </a:r>
          </a:p>
          <a:p>
            <a:r>
              <a:rPr lang="pl-PL" sz="3000" dirty="0" smtClean="0"/>
              <a:t>Powieści pomagają w nazywaniu i rozumieniu emocji ( uświadamiają samo ich istnienie oraz znaczenie emocji w życiu człowieka).</a:t>
            </a:r>
          </a:p>
          <a:p>
            <a:r>
              <a:rPr lang="pl-PL" sz="3000" dirty="0" smtClean="0"/>
              <a:t>Literatura dostarcza wzorce osobowe.</a:t>
            </a:r>
          </a:p>
          <a:p>
            <a:r>
              <a:rPr lang="pl-PL" sz="3000" dirty="0" smtClean="0"/>
              <a:t>Lektura pokazuje jak można rozwiązać konflikty</a:t>
            </a:r>
          </a:p>
          <a:p>
            <a:pPr marL="0" indent="0">
              <a:buNone/>
            </a:pPr>
            <a:r>
              <a:rPr lang="pl-PL" sz="3000" dirty="0"/>
              <a:t> </a:t>
            </a:r>
            <a:r>
              <a:rPr lang="pl-PL" sz="3000" dirty="0" smtClean="0"/>
              <a:t>    i trudności we własnym życiu</a:t>
            </a:r>
            <a:r>
              <a:rPr lang="pl-PL" sz="2800" dirty="0" smtClean="0"/>
              <a:t>.</a:t>
            </a:r>
          </a:p>
          <a:p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65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9188" y="332656"/>
            <a:ext cx="8229600" cy="826546"/>
          </a:xfrm>
        </p:spPr>
        <p:txBody>
          <a:bodyPr>
            <a:normAutofit fontScale="90000"/>
          </a:bodyPr>
          <a:lstStyle/>
          <a:p>
            <a:r>
              <a:rPr lang="pl-PL" b="1" i="1" u="sng" dirty="0" smtClean="0"/>
              <a:t/>
            </a:r>
            <a:br>
              <a:rPr lang="pl-PL" b="1" i="1" u="sng" dirty="0" smtClean="0"/>
            </a:br>
            <a:r>
              <a:rPr lang="pl-PL" b="1" i="1" u="sng" dirty="0" smtClean="0"/>
              <a:t>Czytanie a radzenie sobie ze stresem</a:t>
            </a:r>
            <a:br>
              <a:rPr lang="pl-PL" b="1" i="1" u="sng" dirty="0" smtClean="0"/>
            </a:b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Czytanie beletrystyki (fikcji) powoduje rozładowanie napięcia i stresu ( czytając przenosimy się do innego fikcyjnego świata, przez co odrywamy się od dręczącego nas problemu). </a:t>
            </a:r>
          </a:p>
          <a:p>
            <a:r>
              <a:rPr lang="pl-PL" sz="2800" dirty="0" smtClean="0"/>
              <a:t> 6 minut czytania zmniejsza poziom stresu o 68%</a:t>
            </a:r>
          </a:p>
          <a:p>
            <a:r>
              <a:rPr lang="pl-PL" sz="2800" dirty="0"/>
              <a:t> </a:t>
            </a:r>
            <a:r>
              <a:rPr lang="pl-PL" sz="2800" dirty="0" smtClean="0"/>
              <a:t>6 minut słuchania muzyki </a:t>
            </a:r>
            <a:r>
              <a:rPr lang="pl-PL" sz="2800" dirty="0"/>
              <a:t>zmniejsza poziom stresu </a:t>
            </a:r>
            <a:r>
              <a:rPr lang="pl-PL" sz="2800" dirty="0" smtClean="0"/>
              <a:t>o 61%</a:t>
            </a:r>
          </a:p>
          <a:p>
            <a:r>
              <a:rPr lang="pl-PL" sz="2800" dirty="0"/>
              <a:t> </a:t>
            </a:r>
            <a:r>
              <a:rPr lang="pl-PL" sz="2800" dirty="0" smtClean="0"/>
              <a:t> 6 minut spaceru zmniejsza poziom stresu o 42 %</a:t>
            </a: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098" name="Picture 2" descr="Znalezione obrazy dla zapytania czyt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57192"/>
            <a:ext cx="626469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41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65139"/>
            <a:ext cx="7846640" cy="2243782"/>
          </a:xfrm>
        </p:spPr>
        <p:txBody>
          <a:bodyPr>
            <a:normAutofit/>
          </a:bodyPr>
          <a:lstStyle/>
          <a:p>
            <a:pPr algn="l"/>
            <a:r>
              <a:rPr lang="pl-PL" sz="3200" b="1" i="1" dirty="0" smtClean="0"/>
              <a:t>„</a:t>
            </a:r>
            <a:r>
              <a:rPr lang="pl-PL" sz="3600" b="1" i="1" dirty="0" smtClean="0"/>
              <a:t>Umysł potrzebuje książek, podobnie jak miecz potrzebuje kamienia do ostrzenia, jeśli ma oczywiście zachować ostrość…”</a:t>
            </a:r>
            <a:endParaRPr lang="pl-PL" sz="3600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0" y="2599364"/>
            <a:ext cx="3384376" cy="1080120"/>
          </a:xfrm>
        </p:spPr>
        <p:txBody>
          <a:bodyPr>
            <a:normAutofit/>
          </a:bodyPr>
          <a:lstStyle/>
          <a:p>
            <a:r>
              <a:rPr lang="pl-PL" sz="2400" i="1" dirty="0" smtClean="0"/>
              <a:t>Georg R.R. Martin </a:t>
            </a:r>
          </a:p>
          <a:p>
            <a:r>
              <a:rPr lang="pl-PL" sz="2400" i="1" dirty="0" smtClean="0"/>
              <a:t>„Gra o Tron”</a:t>
            </a:r>
            <a:endParaRPr lang="pl-PL" sz="2400" i="1" dirty="0"/>
          </a:p>
        </p:txBody>
      </p:sp>
      <p:sp>
        <p:nvSpPr>
          <p:cNvPr id="4" name="AutoShape 2" descr="Znalezione obrazy dla zapytania ćwiczenie mózg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ćwiczenie mózg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8" descr="Znalezione obrazy dla zapytania książk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8" name="Picture 10" descr="Podobny obr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9"/>
            <a:ext cx="288032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/>
          <p:cNvSpPr/>
          <p:nvPr/>
        </p:nvSpPr>
        <p:spPr>
          <a:xfrm>
            <a:off x="5983677" y="3861048"/>
            <a:ext cx="3168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/>
              <a:t>Oprac. Małgorzata </a:t>
            </a:r>
            <a:r>
              <a:rPr lang="pl-PL" i="1" dirty="0" err="1" smtClean="0"/>
              <a:t>Tofil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943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We współczesnym świecie wciąż podstawową formą komunikowania i zdobywania informacji się jest mowa pisana, dlatego najważniejszą umiejętnością i nawykiem każdego człowieka powinno być czytanie.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275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i="1" u="sng" dirty="0" smtClean="0"/>
              <a:t>Czytanie powoduje wzrost sprawności mózgu</a:t>
            </a:r>
            <a:endParaRPr lang="pl-PL" sz="4000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Czytanie stanowi  podstawowy trening naszego mózgu.</a:t>
            </a:r>
            <a:endParaRPr lang="pl-PL" dirty="0"/>
          </a:p>
        </p:txBody>
      </p:sp>
      <p:pic>
        <p:nvPicPr>
          <p:cNvPr id="3074" name="Picture 2" descr="Znalezione obrazy dla zapytania ćwiczenie móz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453650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40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23528" y="764704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/>
              <a:t> </a:t>
            </a:r>
            <a:r>
              <a:rPr lang="pl-PL" b="1" dirty="0" smtClean="0"/>
              <a:t>Stymuluje </a:t>
            </a:r>
            <a:r>
              <a:rPr lang="pl-PL" b="1" dirty="0"/>
              <a:t>mózgu do </a:t>
            </a:r>
            <a:r>
              <a:rPr lang="pl-PL" b="1" dirty="0" smtClean="0"/>
              <a:t>pracy, </a:t>
            </a:r>
            <a:r>
              <a:rPr lang="pl-PL" b="1" dirty="0"/>
              <a:t>pobudza jego rozwój w ciągu całego życia i zapobiega starzeniu. Zawdzięczamy to tak zwanej </a:t>
            </a:r>
            <a:r>
              <a:rPr lang="pl-PL" b="1" dirty="0" err="1"/>
              <a:t>neuroplastyczności</a:t>
            </a:r>
            <a:r>
              <a:rPr lang="pl-PL" b="1" dirty="0"/>
              <a:t>  </a:t>
            </a:r>
            <a:r>
              <a:rPr lang="pl-PL" b="1" dirty="0" smtClean="0"/>
              <a:t>mózgu, </a:t>
            </a:r>
            <a:r>
              <a:rPr lang="pl-PL" b="1" dirty="0"/>
              <a:t>czyli zdolności do rozwoju i przekształceń.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/>
              <a:t>    Lektura powieści aktywizuje dokładnie te rejony mózgu, które byłyby aktywne w sytuacji, w której sami </a:t>
            </a:r>
            <a:r>
              <a:rPr lang="pl-PL" b="1" dirty="0" smtClean="0"/>
              <a:t>przeżywalibyśmy </a:t>
            </a:r>
            <a:r>
              <a:rPr lang="pl-PL" b="1" dirty="0"/>
              <a:t>przygody będące udziałem opisywanego bohatera. Lektury powieści pobudzają nasz mózg do tego </a:t>
            </a:r>
            <a:r>
              <a:rPr lang="pl-PL" b="1" dirty="0" smtClean="0"/>
              <a:t>stopnia, </a:t>
            </a:r>
            <a:r>
              <a:rPr lang="pl-PL" b="1" dirty="0"/>
              <a:t>jakbyśmy dosłownie wkroczyli w fabułę i zaczęli zupełnie fizycznie jej doświadczać.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/>
              <a:t>    Każde przeżycie to nowa sieć neuronowa i </a:t>
            </a:r>
            <a:r>
              <a:rPr lang="pl-PL" b="1" dirty="0" err="1"/>
              <a:t>neuroplastyczny</a:t>
            </a:r>
            <a:r>
              <a:rPr lang="pl-PL" b="1" dirty="0"/>
              <a:t> rozwój naszego mózgu. </a:t>
            </a:r>
            <a:r>
              <a:rPr lang="pl-PL" b="1" dirty="0" err="1"/>
              <a:t>Neuroplastyczność</a:t>
            </a:r>
            <a:r>
              <a:rPr lang="pl-PL" b="1" dirty="0"/>
              <a:t> </a:t>
            </a:r>
            <a:r>
              <a:rPr lang="pl-PL" b="1" dirty="0" smtClean="0"/>
              <a:t> </a:t>
            </a:r>
            <a:r>
              <a:rPr lang="pl-PL" b="1" dirty="0"/>
              <a:t>polega na zachodzących w mózgu trwałych zmianach właściwości komórek </a:t>
            </a:r>
            <a:r>
              <a:rPr lang="pl-PL" b="1" dirty="0" smtClean="0"/>
              <a:t>nerwowych pod </a:t>
            </a:r>
            <a:r>
              <a:rPr lang="pl-PL" b="1" dirty="0"/>
              <a:t>wpływem bodźców zewnętrznych płynących ze środowiska.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/>
              <a:t>     Elastyczność  mózgu polega na tym , że </a:t>
            </a:r>
            <a:r>
              <a:rPr lang="pl-PL" b="1" dirty="0" smtClean="0"/>
              <a:t> w tych  </a:t>
            </a:r>
            <a:r>
              <a:rPr lang="pl-PL" b="1" dirty="0"/>
              <a:t>jego </a:t>
            </a:r>
            <a:r>
              <a:rPr lang="pl-PL" b="1" dirty="0" smtClean="0"/>
              <a:t>częściach i  </a:t>
            </a:r>
            <a:r>
              <a:rPr lang="pl-PL" b="1" dirty="0" err="1"/>
              <a:t>i</a:t>
            </a:r>
            <a:r>
              <a:rPr lang="pl-PL" b="1" dirty="0"/>
              <a:t> </a:t>
            </a:r>
            <a:r>
              <a:rPr lang="pl-PL" b="1" dirty="0" smtClean="0"/>
              <a:t>strukturach, </a:t>
            </a:r>
            <a:r>
              <a:rPr lang="pl-PL" b="1" dirty="0"/>
              <a:t>które są często używane, </a:t>
            </a:r>
            <a:r>
              <a:rPr lang="pl-PL" b="1" dirty="0" smtClean="0"/>
              <a:t>ćwiczone, tworzy  </a:t>
            </a:r>
            <a:r>
              <a:rPr lang="pl-PL" b="1" dirty="0"/>
              <a:t>się </a:t>
            </a:r>
            <a:r>
              <a:rPr lang="pl-PL" b="1" dirty="0" smtClean="0"/>
              <a:t>  </a:t>
            </a:r>
            <a:r>
              <a:rPr lang="pl-PL" b="1" dirty="0"/>
              <a:t>więcej połączeń nerwowych. Te połączenia, których nie używamy zanikają. Połączenia nerwowe aktywizują się za każdym razem, kiedy je aktywujemy</a:t>
            </a:r>
            <a:r>
              <a:rPr lang="pl-PL" b="1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 smtClean="0"/>
              <a:t>Dla pełnego rozwoju musimy pobudzać nie tylko rejony mózgu odpowiedzialne za funkcje poznawcze, ale także te, odpowiedzialne za przetwarzanie zmysłowe: słuchowe, wzrokowe, dotykowe, ruchowe.  Te ośrodki mózgu pobudzają metafory i treści nie oczywiste (poezja, proza poetycka).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590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960440"/>
          </a:xfrm>
        </p:spPr>
        <p:txBody>
          <a:bodyPr>
            <a:normAutofit/>
          </a:bodyPr>
          <a:lstStyle/>
          <a:p>
            <a:r>
              <a:rPr lang="pl-PL" b="1" dirty="0" smtClean="0"/>
              <a:t>Aby w pełni ćwiczyć mózg, należy czytać książki różnorodne, najlepiej na przemian, pozycje naukowe, popularne powieści z wartką akcją , romanse i poezję.</a:t>
            </a:r>
            <a:endParaRPr lang="pl-PL" b="1" dirty="0"/>
          </a:p>
        </p:txBody>
      </p:sp>
      <p:pic>
        <p:nvPicPr>
          <p:cNvPr id="5122" name="Picture 2" descr="Znalezione obrazy dla zapytania książ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81128"/>
            <a:ext cx="5328592" cy="178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58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pl-PL" sz="4000" b="1" i="1" dirty="0" smtClean="0"/>
              <a:t/>
            </a:r>
            <a:br>
              <a:rPr lang="pl-PL" sz="4000" b="1" i="1" dirty="0" smtClean="0"/>
            </a:br>
            <a:r>
              <a:rPr lang="pl-PL" sz="4000" b="1" i="1" dirty="0"/>
              <a:t/>
            </a:r>
            <a:br>
              <a:rPr lang="pl-PL" sz="4000" b="1" i="1" dirty="0"/>
            </a:br>
            <a:r>
              <a:rPr lang="pl-PL" sz="4000" b="1" i="1" u="sng" dirty="0" smtClean="0"/>
              <a:t>Czytanie wpływa na poznawanie nowych treści przy równoczesnym ćwiczeniu pamięci</a:t>
            </a:r>
            <a:r>
              <a:rPr lang="pl-PL" sz="4000" b="1" i="1" u="sng" dirty="0"/>
              <a:t/>
            </a:r>
            <a:br>
              <a:rPr lang="pl-PL" sz="4000" b="1" i="1" u="sng" dirty="0"/>
            </a:br>
            <a:endParaRPr lang="pl-PL" sz="4000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Podczas czytania  przyswajamy nowe  treści. Są one  integrowane z tymi, które już przyswoiliśmy, a które się  w jakiś sposób  ze sobą  łączą. </a:t>
            </a:r>
          </a:p>
          <a:p>
            <a:pPr marL="0" indent="0" algn="just">
              <a:buNone/>
            </a:pPr>
            <a:r>
              <a:rPr lang="pl-PL" dirty="0" smtClean="0"/>
              <a:t>Kiedy czytamy, nie tylko zapamiętujemy nowe informacje, ale również utrwalamy naszą dotychczas opanowana wiedzę. W ten sposób przyswajanie nowych informacji pozwala nam utrwalać dotychczasową wiedzę.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08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Czytanie usprawnia koncentrację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Czytanie wymaga od nas zaangażowania:</a:t>
            </a:r>
          </a:p>
          <a:p>
            <a:r>
              <a:rPr lang="pl-PL" b="1" dirty="0" smtClean="0"/>
              <a:t>fizycznego</a:t>
            </a:r>
            <a:r>
              <a:rPr lang="pl-PL" dirty="0" smtClean="0"/>
              <a:t> – trzymamy książkę, śledzimy wzrokiem tekst,</a:t>
            </a:r>
          </a:p>
          <a:p>
            <a:r>
              <a:rPr lang="pl-PL" b="1" dirty="0" smtClean="0"/>
              <a:t>psychicznego</a:t>
            </a:r>
            <a:r>
              <a:rPr lang="pl-PL" dirty="0" smtClean="0"/>
              <a:t> – poprzez angażowanie naszych emocji, wyobraźni, pamięci. </a:t>
            </a:r>
          </a:p>
          <a:p>
            <a:pPr marL="0" indent="0">
              <a:buNone/>
            </a:pPr>
            <a:r>
              <a:rPr lang="pl-PL" b="1" dirty="0" smtClean="0"/>
              <a:t>To zaangażowanie zwiększa naszą zdolność do skupienia uwagi, a więc trenuje i poprawia koncentrację.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1935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u="sng" dirty="0" smtClean="0"/>
              <a:t>Czytanie doskonali umiejętności językowe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Język książki stanowi wzór języka literackiego.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Wpływa na wyrazistość mowy: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wzbogaca słownictwo,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utrwala poprawność gramatyczną,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uczy wyrażać myśli,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zmniejsza ilość błędów językowych,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zwiększa swobodę w formułowaniu i radzeniu sobie z dłuższymi formami wypowiedzi,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uczy nazywać emocje,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uczy argumentowania swoich opinii.</a:t>
            </a:r>
          </a:p>
          <a:p>
            <a:pPr marL="514350" indent="-514350">
              <a:buAutoNum type="alphaLcParenR"/>
            </a:pPr>
            <a:endParaRPr lang="pl-PL" dirty="0" smtClean="0"/>
          </a:p>
          <a:p>
            <a:pPr marL="514350" indent="-514350">
              <a:buAutoNum type="alphaLcParenR"/>
            </a:pPr>
            <a:endParaRPr lang="pl-PL" dirty="0" smtClean="0"/>
          </a:p>
          <a:p>
            <a:pPr marL="514350" indent="-514350">
              <a:buAutoNum type="alphaLcParenR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65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pl-PL" b="1" i="1" u="sng" dirty="0" smtClean="0"/>
              <a:t>Czytanie pozwala trenować wiele zdolności umysłowych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83768" y="1916832"/>
            <a:ext cx="4104456" cy="4525963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Porównywanie</a:t>
            </a:r>
          </a:p>
          <a:p>
            <a:r>
              <a:rPr lang="pl-PL" sz="3600" dirty="0" smtClean="0"/>
              <a:t>Ocenianie</a:t>
            </a:r>
          </a:p>
          <a:p>
            <a:r>
              <a:rPr lang="pl-PL" sz="4000" dirty="0" smtClean="0"/>
              <a:t>Wnioskowanie</a:t>
            </a:r>
          </a:p>
          <a:p>
            <a:r>
              <a:rPr lang="pl-PL" sz="4000" dirty="0" smtClean="0"/>
              <a:t>Przewidywanie</a:t>
            </a:r>
          </a:p>
          <a:p>
            <a:r>
              <a:rPr lang="pl-PL" sz="4000" dirty="0" smtClean="0"/>
              <a:t>Wyobrażanie</a:t>
            </a:r>
          </a:p>
          <a:p>
            <a:r>
              <a:rPr lang="pl-PL" sz="4000" dirty="0" smtClean="0"/>
              <a:t>Kreatywność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449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596</Words>
  <Application>Microsoft Office PowerPoint</Application>
  <PresentationFormat>Pokaz na ekranie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Pod wpływem książki…..</vt:lpstr>
      <vt:lpstr>Prezentacja programu PowerPoint</vt:lpstr>
      <vt:lpstr>Czytanie powoduje wzrost sprawności mózgu</vt:lpstr>
      <vt:lpstr>Prezentacja programu PowerPoint</vt:lpstr>
      <vt:lpstr>Aby w pełni ćwiczyć mózg, należy czytać książki różnorodne, najlepiej na przemian, pozycje naukowe, popularne powieści z wartką akcją , romanse i poezję.</vt:lpstr>
      <vt:lpstr>  Czytanie wpływa na poznawanie nowych treści przy równoczesnym ćwiczeniu pamięci </vt:lpstr>
      <vt:lpstr>Czytanie usprawnia koncentrację</vt:lpstr>
      <vt:lpstr>Czytanie doskonali umiejętności językowe</vt:lpstr>
      <vt:lpstr>Czytanie pozwala trenować wiele zdolności umysłowych</vt:lpstr>
      <vt:lpstr>Czytanie wpływa na rozwój społeczny</vt:lpstr>
      <vt:lpstr> Czytanie a radzenie sobie ze stresem </vt:lpstr>
      <vt:lpstr>„Umysł potrzebuje książek, podobnie jak miecz potrzebuje kamienia do ostrzenia, jeśli ma oczywiście zachować ostrość…”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</dc:creator>
  <cp:lastModifiedBy>nauczyciel</cp:lastModifiedBy>
  <cp:revision>38</cp:revision>
  <cp:lastPrinted>2018-01-17T11:01:13Z</cp:lastPrinted>
  <dcterms:created xsi:type="dcterms:W3CDTF">2018-01-04T12:14:00Z</dcterms:created>
  <dcterms:modified xsi:type="dcterms:W3CDTF">2018-04-17T11:32:17Z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1045-10.1.0.5795</vt:lpwstr>
  </property>
</Properties>
</file>